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1" r:id="rId1"/>
  </p:sldMasterIdLst>
  <p:notesMasterIdLst>
    <p:notesMasterId r:id="rId12"/>
  </p:notesMasterIdLst>
  <p:handoutMasterIdLst>
    <p:handoutMasterId r:id="rId13"/>
  </p:handoutMasterIdLst>
  <p:sldIdLst>
    <p:sldId id="593" r:id="rId2"/>
    <p:sldId id="479" r:id="rId3"/>
    <p:sldId id="603" r:id="rId4"/>
    <p:sldId id="478" r:id="rId5"/>
    <p:sldId id="480" r:id="rId6"/>
    <p:sldId id="544" r:id="rId7"/>
    <p:sldId id="596" r:id="rId8"/>
    <p:sldId id="576" r:id="rId9"/>
    <p:sldId id="604" r:id="rId10"/>
    <p:sldId id="481" r:id="rId11"/>
  </p:sldIdLst>
  <p:sldSz cx="9144000" cy="6858000" type="letter"/>
  <p:notesSz cx="7315200" cy="96012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1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9900"/>
    <a:srgbClr val="0000FF"/>
    <a:srgbClr val="F2AE29"/>
    <a:srgbClr val="E99103"/>
    <a:srgbClr val="C1B7F0"/>
    <a:srgbClr val="FFFF66"/>
    <a:srgbClr val="3333FF"/>
    <a:srgbClr val="33CC33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37"/>
    <p:restoredTop sz="91837"/>
  </p:normalViewPr>
  <p:slideViewPr>
    <p:cSldViewPr snapToObjects="1">
      <p:cViewPr varScale="1">
        <p:scale>
          <a:sx n="113" d="100"/>
          <a:sy n="113" d="100"/>
        </p:scale>
        <p:origin x="240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448"/>
    </p:cViewPr>
  </p:sorterViewPr>
  <p:notesViewPr>
    <p:cSldViewPr snapToObjects="1">
      <p:cViewPr varScale="1">
        <p:scale>
          <a:sx n="87" d="100"/>
          <a:sy n="87" d="100"/>
        </p:scale>
        <p:origin x="5480" y="216"/>
      </p:cViewPr>
      <p:guideLst>
        <p:guide orient="horz" pos="3021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ChangeArrowheads="1"/>
          </p:cNvSpPr>
          <p:nvPr/>
        </p:nvSpPr>
        <p:spPr bwMode="auto">
          <a:xfrm>
            <a:off x="714375" y="306388"/>
            <a:ext cx="2827338" cy="30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8" tIns="23502" rIns="60428" bIns="23502">
            <a:spAutoFit/>
          </a:bodyPr>
          <a:lstStyle/>
          <a:p>
            <a:pPr marL="214313" indent="-214313" algn="l" defTabSz="858838">
              <a:lnSpc>
                <a:spcPct val="97000"/>
              </a:lnSpc>
              <a:spcBef>
                <a:spcPct val="49000"/>
              </a:spcBef>
            </a:pPr>
            <a:r>
              <a:rPr lang="en-US" sz="1700" dirty="0">
                <a:latin typeface="Comic Sans MS" charset="0"/>
              </a:rPr>
              <a:t>CMSC 411</a:t>
            </a:r>
          </a:p>
        </p:txBody>
      </p:sp>
      <p:sp>
        <p:nvSpPr>
          <p:cNvPr id="16387" name="Rectangle 7"/>
          <p:cNvSpPr>
            <a:spLocks noChangeArrowheads="1"/>
          </p:cNvSpPr>
          <p:nvPr/>
        </p:nvSpPr>
        <p:spPr bwMode="auto">
          <a:xfrm>
            <a:off x="4065588" y="306388"/>
            <a:ext cx="26114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8" tIns="23502" rIns="60428" bIns="23502">
            <a:spAutoFit/>
          </a:bodyPr>
          <a:lstStyle/>
          <a:p>
            <a:pPr marL="214313" indent="-214313" defTabSz="858838">
              <a:lnSpc>
                <a:spcPct val="97000"/>
              </a:lnSpc>
              <a:spcBef>
                <a:spcPct val="49000"/>
              </a:spcBef>
            </a:pPr>
            <a:r>
              <a:rPr lang="en-US" sz="1700">
                <a:latin typeface="Comic Sans MS" charset="0"/>
              </a:rPr>
              <a:t> Page </a:t>
            </a:r>
            <a:fld id="{435E2BBC-C563-EB4C-B5B9-B992418EFAC0}" type="slidenum">
              <a:rPr lang="en-US" sz="1700">
                <a:latin typeface="Comic Sans MS" charset="0"/>
              </a:rPr>
              <a:pPr marL="214313" indent="-214313" defTabSz="858838">
                <a:lnSpc>
                  <a:spcPct val="97000"/>
                </a:lnSpc>
                <a:spcBef>
                  <a:spcPct val="49000"/>
                </a:spcBef>
              </a:pPr>
              <a:t>‹#›</a:t>
            </a:fld>
            <a:endParaRPr lang="en-US" sz="1700">
              <a:latin typeface="Comic Sans MS" charset="0"/>
            </a:endParaRPr>
          </a:p>
        </p:txBody>
      </p:sp>
      <p:sp>
        <p:nvSpPr>
          <p:cNvPr id="16388" name="Rectangle 8"/>
          <p:cNvSpPr>
            <a:spLocks noChangeArrowheads="1"/>
          </p:cNvSpPr>
          <p:nvPr/>
        </p:nvSpPr>
        <p:spPr bwMode="auto">
          <a:xfrm>
            <a:off x="2960688" y="295275"/>
            <a:ext cx="1835150" cy="30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8" tIns="23502" rIns="60428" bIns="23502">
            <a:spAutoFit/>
          </a:bodyPr>
          <a:lstStyle/>
          <a:p>
            <a:pPr marL="214313" indent="-214313" algn="l" defTabSz="858838">
              <a:lnSpc>
                <a:spcPct val="97000"/>
              </a:lnSpc>
            </a:pPr>
            <a:r>
              <a:rPr lang="en-US" sz="1700" dirty="0">
                <a:latin typeface="Comic Sans MS" charset="0"/>
              </a:rPr>
              <a:t>Lecture 1</a:t>
            </a:r>
          </a:p>
        </p:txBody>
      </p:sp>
      <p:sp>
        <p:nvSpPr>
          <p:cNvPr id="16389" name="Rectangle 9"/>
          <p:cNvSpPr>
            <a:spLocks noChangeArrowheads="1"/>
          </p:cNvSpPr>
          <p:nvPr/>
        </p:nvSpPr>
        <p:spPr bwMode="auto">
          <a:xfrm>
            <a:off x="657225" y="8801100"/>
            <a:ext cx="3465513" cy="249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8" tIns="23502" rIns="60428" bIns="23502">
            <a:spAutoFit/>
          </a:bodyPr>
          <a:lstStyle/>
          <a:p>
            <a:pPr marL="214313" indent="-214313" algn="l" defTabSz="858838">
              <a:lnSpc>
                <a:spcPct val="118000"/>
              </a:lnSpc>
            </a:pPr>
            <a:r>
              <a:rPr lang="en-US" sz="1200" dirty="0">
                <a:latin typeface="Comic Sans MS" charset="0"/>
              </a:rPr>
              <a:t>Instructor: Ergun </a:t>
            </a:r>
            <a:r>
              <a:rPr lang="en-US" sz="1200" dirty="0" err="1">
                <a:latin typeface="Comic Sans MS" charset="0"/>
              </a:rPr>
              <a:t>Simsek</a:t>
            </a:r>
            <a:endParaRPr lang="en-US" sz="1200" dirty="0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2714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1200150"/>
            <a:ext cx="4806950" cy="360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411" name="Rectangle 8"/>
          <p:cNvSpPr>
            <a:spLocks noChangeArrowheads="1"/>
          </p:cNvSpPr>
          <p:nvPr/>
        </p:nvSpPr>
        <p:spPr bwMode="auto">
          <a:xfrm>
            <a:off x="409575" y="688975"/>
            <a:ext cx="2779713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8" tIns="23502" rIns="60428" bIns="23502">
            <a:spAutoFit/>
          </a:bodyPr>
          <a:lstStyle/>
          <a:p>
            <a:pPr marL="214313" indent="-214313" algn="l" defTabSz="858838">
              <a:lnSpc>
                <a:spcPct val="97000"/>
              </a:lnSpc>
              <a:spcBef>
                <a:spcPct val="49000"/>
              </a:spcBef>
            </a:pPr>
            <a:r>
              <a:rPr lang="en-US" sz="1700" b="0">
                <a:latin typeface="Comic Sans MS" charset="0"/>
              </a:rPr>
              <a:t>6.004 Lectures, Fall ‘99 </a:t>
            </a:r>
          </a:p>
        </p:txBody>
      </p:sp>
      <p:sp>
        <p:nvSpPr>
          <p:cNvPr id="17412" name="Rectangle 9"/>
          <p:cNvSpPr>
            <a:spLocks noChangeArrowheads="1"/>
          </p:cNvSpPr>
          <p:nvPr/>
        </p:nvSpPr>
        <p:spPr bwMode="auto">
          <a:xfrm>
            <a:off x="3424238" y="688975"/>
            <a:ext cx="26114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8" tIns="23502" rIns="60428" bIns="23502">
            <a:spAutoFit/>
          </a:bodyPr>
          <a:lstStyle/>
          <a:p>
            <a:pPr marL="214313" indent="-214313" defTabSz="858838">
              <a:lnSpc>
                <a:spcPct val="97000"/>
              </a:lnSpc>
              <a:spcBef>
                <a:spcPct val="49000"/>
              </a:spcBef>
            </a:pPr>
            <a:r>
              <a:rPr lang="en-US" sz="1700" b="0">
                <a:latin typeface="Comic Sans MS" charset="0"/>
              </a:rPr>
              <a:t>Notes for slide </a:t>
            </a:r>
            <a:fld id="{F2A93B91-983E-154B-ABE0-5040B470BA83}" type="slidenum">
              <a:rPr lang="en-US" sz="1700" b="0">
                <a:latin typeface="Comic Sans MS" charset="0"/>
              </a:rPr>
              <a:pPr marL="214313" indent="-214313" defTabSz="858838">
                <a:lnSpc>
                  <a:spcPct val="97000"/>
                </a:lnSpc>
                <a:spcBef>
                  <a:spcPct val="49000"/>
                </a:spcBef>
              </a:pPr>
              <a:t>‹#›</a:t>
            </a:fld>
            <a:endParaRPr lang="en-US" sz="1700" b="0">
              <a:latin typeface="Comic Sans MS" charset="0"/>
            </a:endParaRPr>
          </a:p>
        </p:txBody>
      </p:sp>
      <p:sp>
        <p:nvSpPr>
          <p:cNvPr id="17413" name="Rectangle 11"/>
          <p:cNvSpPr>
            <a:spLocks noChangeArrowheads="1"/>
          </p:cNvSpPr>
          <p:nvPr/>
        </p:nvSpPr>
        <p:spPr bwMode="auto">
          <a:xfrm>
            <a:off x="404813" y="9045575"/>
            <a:ext cx="3470275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8" tIns="23502" rIns="60428" bIns="23502">
            <a:spAutoFit/>
          </a:bodyPr>
          <a:lstStyle/>
          <a:p>
            <a:pPr marL="214313" indent="-214313" algn="l" defTabSz="858838">
              <a:lnSpc>
                <a:spcPct val="118000"/>
              </a:lnSpc>
            </a:pPr>
            <a:r>
              <a:rPr lang="en-US" sz="1200" b="0">
                <a:latin typeface="Comic Sans MS" charset="0"/>
              </a:rPr>
              <a:t>Chris Terman  </a:t>
            </a:r>
            <a:fld id="{2C784C71-FB66-084E-87F6-FD54F6A3F83D}" type="datetime1">
              <a:rPr lang="en-US" sz="1200" b="0">
                <a:latin typeface="Comic Sans MS" charset="0"/>
              </a:rPr>
              <a:pPr marL="214313" indent="-214313" algn="l" defTabSz="858838">
                <a:lnSpc>
                  <a:spcPct val="118000"/>
                </a:lnSpc>
              </a:pPr>
              <a:t>10/11/22</a:t>
            </a:fld>
            <a:r>
              <a:rPr lang="en-US" sz="1200" b="0">
                <a:latin typeface="Comic Sans MS" charset="0"/>
              </a:rPr>
              <a:t>  </a:t>
            </a:r>
            <a:fld id="{9C2A8D4D-CDB2-5A4C-AB4B-A17185A1B5F9}" type="datetime10">
              <a:rPr lang="en-US" sz="1200" b="0">
                <a:latin typeface="Comic Sans MS" charset="0"/>
              </a:rPr>
              <a:pPr marL="214313" indent="-214313" algn="l" defTabSz="858838">
                <a:lnSpc>
                  <a:spcPct val="118000"/>
                </a:lnSpc>
              </a:pPr>
              <a:t>09:48</a:t>
            </a:fld>
            <a:endParaRPr lang="en-US" sz="1200" b="0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0106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72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875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8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22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 1965, he realized that in 20-25 years, we would have hand held computing devices!</a:t>
            </a:r>
          </a:p>
        </p:txBody>
      </p:sp>
    </p:spTree>
    <p:extLst>
      <p:ext uri="{BB962C8B-B14F-4D97-AF65-F5344CB8AC3E}">
        <p14:creationId xmlns:p14="http://schemas.microsoft.com/office/powerpoint/2010/main" val="3993422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Gordon E. Moore, </a:t>
            </a:r>
            <a:r>
              <a:rPr lang="ja-JP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Cramming more components onto integrated circuits</a:t>
            </a:r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,</a:t>
            </a:r>
            <a:r>
              <a:rPr lang="ja-JP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Electronics Magazine, 1965.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15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7288" y="587375"/>
            <a:ext cx="4556125" cy="3416300"/>
          </a:xfrm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017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15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7288" y="587375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gray line is Moore’s Law, doubling density every ~2.5 years</a:t>
            </a:r>
          </a:p>
          <a:p>
            <a:r>
              <a:rPr lang="en-US" dirty="0"/>
              <a:t>TSMC 7nm was used for Apple A12 processor, in iPhone XS/XR</a:t>
            </a:r>
          </a:p>
        </p:txBody>
      </p:sp>
    </p:spTree>
    <p:extLst>
      <p:ext uri="{BB962C8B-B14F-4D97-AF65-F5344CB8AC3E}">
        <p14:creationId xmlns:p14="http://schemas.microsoft.com/office/powerpoint/2010/main" val="2628386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706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81000" y="2527446"/>
            <a:ext cx="8458200" cy="707878"/>
          </a:xfrm>
          <a:noFill/>
        </p:spPr>
        <p:txBody>
          <a:bodyPr lIns="91432" rIns="91432" anchor="b"/>
          <a:lstStyle>
            <a:lvl1pPr algn="ctr">
              <a:defRPr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altLang="en-US" dirty="0"/>
              <a:t>Click to edit Master title style</a:t>
            </a:r>
          </a:p>
        </p:txBody>
      </p:sp>
      <p:sp>
        <p:nvSpPr>
          <p:cNvPr id="70861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524250"/>
            <a:ext cx="8458200" cy="2587625"/>
          </a:xfrm>
        </p:spPr>
        <p:txBody>
          <a:bodyPr lIns="91432" tIns="45716" rIns="91432" bIns="45716"/>
          <a:lstStyle>
            <a:lvl1pPr marL="0" indent="0" algn="ctr">
              <a:buFont typeface="Wingdings 2" pitchFamily="18" charset="2"/>
              <a:buNone/>
              <a:defRPr b="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8" name="Date Placeholder 7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2954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 b="0">
                <a:solidFill>
                  <a:srgbClr val="FFFFFF"/>
                </a:solidFill>
                <a:latin typeface="Arial Narrow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Footer Placeholder 8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7338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 b="0">
                <a:solidFill>
                  <a:srgbClr val="FFFFFF"/>
                </a:solidFill>
                <a:latin typeface="Arial Narrow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0" y="6400800"/>
            <a:ext cx="457200" cy="381000"/>
          </a:xfrm>
        </p:spPr>
        <p:txBody>
          <a:bodyPr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F8B5060-9BAB-8147-850C-6C303C4B51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1" name="Picture 10" descr="MD-flag-background-ppt.png">
            <a:extLst>
              <a:ext uri="{FF2B5EF4-FFF2-40B4-BE49-F238E27FC236}">
                <a16:creationId xmlns:a16="http://schemas.microsoft.com/office/drawing/2014/main" id="{B55CA319-D5E7-164A-8E3B-00F1291D06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999" cy="571500"/>
          </a:xfrm>
          <a:prstGeom prst="rect">
            <a:avLst/>
          </a:prstGeom>
        </p:spPr>
      </p:pic>
      <p:pic>
        <p:nvPicPr>
          <p:cNvPr id="12" name="Picture 11" descr="UMBC-primary-logo-CMYK-on-black.png">
            <a:extLst>
              <a:ext uri="{FF2B5EF4-FFF2-40B4-BE49-F238E27FC236}">
                <a16:creationId xmlns:a16="http://schemas.microsoft.com/office/drawing/2014/main" id="{A2B93317-A840-8047-ACE3-DABB119BAB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87" y="86177"/>
            <a:ext cx="1749252" cy="4029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D1D042-16EC-6A40-AE52-3F35CF52FE22}"/>
              </a:ext>
            </a:extLst>
          </p:cNvPr>
          <p:cNvSpPr txBox="1"/>
          <p:nvPr userDrawn="1"/>
        </p:nvSpPr>
        <p:spPr>
          <a:xfrm>
            <a:off x="7010400" y="0"/>
            <a:ext cx="2024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err="1">
                <a:solidFill>
                  <a:srgbClr val="F2AE29"/>
                </a:solidFill>
                <a:latin typeface="+mj-lt"/>
              </a:rPr>
              <a:t>CMSC</a:t>
            </a:r>
            <a:r>
              <a:rPr lang="en-US" sz="3200" b="0" dirty="0">
                <a:solidFill>
                  <a:srgbClr val="F2AE29"/>
                </a:solidFill>
                <a:latin typeface="+mj-lt"/>
              </a:rPr>
              <a:t> 411</a:t>
            </a:r>
          </a:p>
        </p:txBody>
      </p:sp>
    </p:spTree>
    <p:extLst>
      <p:ext uri="{BB962C8B-B14F-4D97-AF65-F5344CB8AC3E}">
        <p14:creationId xmlns:p14="http://schemas.microsoft.com/office/powerpoint/2010/main" val="3948751427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32823C-F8D7-EE44-B670-3757A5F915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8952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85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85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384B2E-D367-1D42-9439-819B87D20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2678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708025"/>
            <a:ext cx="4495800" cy="6149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08025"/>
            <a:ext cx="4495800" cy="6149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EFAB83-472B-B542-9C24-9ED79857D2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6387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304800"/>
            <a:ext cx="91440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143000"/>
            <a:ext cx="38481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143000"/>
            <a:ext cx="38481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771900"/>
            <a:ext cx="38481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10100" y="3771900"/>
            <a:ext cx="38481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208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692275" y="6381750"/>
            <a:ext cx="7272338" cy="358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2574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8270875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3" y="3757613"/>
            <a:ext cx="8270875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692275" y="6381750"/>
            <a:ext cx="7272338" cy="358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8213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>
            <a:lvl1pPr>
              <a:defRPr>
                <a:effectLst/>
              </a:defRPr>
            </a:lvl1pPr>
            <a:lvl2pPr>
              <a:defRPr>
                <a:effectLst/>
              </a:defRPr>
            </a:lvl2pPr>
            <a:lvl3pPr>
              <a:defRPr>
                <a:effectLst/>
              </a:defRPr>
            </a:lvl3pPr>
            <a:lvl4pPr>
              <a:defRPr>
                <a:effectLst/>
              </a:defRPr>
            </a:lvl4pPr>
            <a:lvl5pPr>
              <a:defRPr>
                <a:effectLst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F23F4D-8533-2441-BBB4-63921714E1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5393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8CC90C-5CA1-A845-9BB1-1F134012CA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2169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708025"/>
            <a:ext cx="4343400" cy="5692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08025"/>
            <a:ext cx="4267200" cy="5692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CEAC3-6EF7-3546-A157-C652DC370D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4463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0" y="0"/>
            <a:ext cx="9128289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38200"/>
            <a:ext cx="4040188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77962"/>
            <a:ext cx="4040188" cy="484663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838200"/>
            <a:ext cx="4041775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77962"/>
            <a:ext cx="4041775" cy="484663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6D043D-6542-784A-A535-BA67D95C39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2242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0656EF-6F42-2C49-9937-B5B1D39842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7308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8E5ADF-31B0-FE49-B7E3-8207BE326E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214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3A48F3-DA33-CA4A-953C-B9EF895564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23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27F4D-86CD-9747-A082-E75272417B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4504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3208" y="6350"/>
            <a:ext cx="9144000" cy="685800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vert="horz" wrap="square" lIns="182863" tIns="45716" rIns="182863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70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838200"/>
            <a:ext cx="8839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63" tIns="137148" rIns="182863" bIns="137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70758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4770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Arial Narrow" charset="0"/>
              </a:defRPr>
            </a:lvl1pPr>
          </a:lstStyle>
          <a:p>
            <a:pPr>
              <a:defRPr/>
            </a:pPr>
            <a:fld id="{18F1C7B1-2689-8147-A56F-493DA3E3B1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463550" y="1812925"/>
            <a:ext cx="1905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6" r:id="rId13"/>
    <p:sldLayoutId id="2147483777" r:id="rId14"/>
    <p:sldLayoutId id="2147483778" r:id="rId15"/>
  </p:sldLayoutIdLst>
  <p:transition spd="med"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effectLst/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ts val="600"/>
        </a:spcBef>
        <a:spcAft>
          <a:spcPts val="600"/>
        </a:spcAft>
        <a:buClrTx/>
        <a:buSzPct val="85000"/>
        <a:buFont typeface="Wingdings" pitchFamily="2" charset="2"/>
        <a:buChar char="q"/>
        <a:defRPr kumimoji="1" sz="2800">
          <a:solidFill>
            <a:schemeClr val="tx1"/>
          </a:solidFill>
          <a:effectLst/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ts val="600"/>
        </a:spcBef>
        <a:spcAft>
          <a:spcPts val="600"/>
        </a:spcAft>
        <a:buClrTx/>
        <a:buSzPct val="85000"/>
        <a:buFont typeface="Wingdings" charset="0"/>
        <a:buChar char="l"/>
        <a:defRPr kumimoji="1" sz="2300">
          <a:solidFill>
            <a:schemeClr val="tx1"/>
          </a:solidFill>
          <a:effectLst/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ts val="600"/>
        </a:spcBef>
        <a:spcAft>
          <a:spcPts val="600"/>
        </a:spcAft>
        <a:buClr>
          <a:schemeClr val="tx1"/>
        </a:buClr>
        <a:buFont typeface="Wingdings" charset="0"/>
        <a:buChar char="Ø"/>
        <a:defRPr kumimoji="1" sz="2000">
          <a:solidFill>
            <a:schemeClr val="tx1"/>
          </a:solidFill>
          <a:effectLst/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ts val="600"/>
        </a:spcBef>
        <a:spcAft>
          <a:spcPts val="600"/>
        </a:spcAft>
        <a:buChar char="–"/>
        <a:defRPr kumimoji="1">
          <a:solidFill>
            <a:schemeClr val="tx1"/>
          </a:solidFill>
          <a:effectLst/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ts val="600"/>
        </a:spcBef>
        <a:spcAft>
          <a:spcPts val="600"/>
        </a:spcAft>
        <a:buChar char="»"/>
        <a:defRPr kumimoji="1">
          <a:solidFill>
            <a:schemeClr val="tx1"/>
          </a:solidFill>
          <a:effectLst/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room.intel.com/wp-content/uploads/sites/11/2018/05/moores-law-electronics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use.wikichip.org/news/2408/tsmc-7nm-hd-and-hp-cells-2nd-gen-7nm-and-the-snapdragon-855-dtco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CD35-8842-A54D-87C1-B264FE5719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23F4D-8533-2441-BBB4-63921714E1C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765BCD-918A-E64E-B8CC-9C799AD6A296}"/>
              </a:ext>
            </a:extLst>
          </p:cNvPr>
          <p:cNvSpPr txBox="1"/>
          <p:nvPr/>
        </p:nvSpPr>
        <p:spPr>
          <a:xfrm>
            <a:off x="1524000" y="1828800"/>
            <a:ext cx="6781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An Introduction to Computer Architecture </a:t>
            </a:r>
          </a:p>
          <a:p>
            <a:pPr algn="ctr"/>
            <a:r>
              <a:rPr lang="en-US" sz="4400" dirty="0"/>
              <a:t>and </a:t>
            </a:r>
          </a:p>
          <a:p>
            <a:pPr algn="ctr"/>
            <a:r>
              <a:rPr lang="en-US" sz="4400" dirty="0"/>
              <a:t>Why Should We Study It?</a:t>
            </a:r>
          </a:p>
        </p:txBody>
      </p:sp>
    </p:spTree>
    <p:extLst>
      <p:ext uri="{BB962C8B-B14F-4D97-AF65-F5344CB8AC3E}">
        <p14:creationId xmlns:p14="http://schemas.microsoft.com/office/powerpoint/2010/main" val="403491789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288D-6C1F-624C-BEC4-057B737AE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08" y="6350"/>
            <a:ext cx="9144000" cy="707878"/>
          </a:xfrm>
        </p:spPr>
        <p:txBody>
          <a:bodyPr/>
          <a:lstStyle/>
          <a:p>
            <a:r>
              <a:rPr lang="en-US" dirty="0"/>
              <a:t>The End of Moore’s Law? Power Wall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3655C-068F-A44C-813E-137A3D4854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23F4D-8533-2441-BBB4-63921714E1C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15BF5-D487-9E47-A6F2-A545A3184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066800"/>
            <a:ext cx="73152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9482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92444A07-39B6-CE46-B32B-F242983D1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What is Computer Architecture?</a:t>
            </a:r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E686A974-FA34-B74E-951F-7567B1898A6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D881A1A-6E8C-0C42-B9DD-ADA101B89586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242D93-487F-7F41-B625-B5420B4E2A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340321"/>
            <a:ext cx="3276600" cy="2637663"/>
          </a:xfrm>
          <a:prstGeom prst="rect">
            <a:avLst/>
          </a:prstGeom>
        </p:spPr>
      </p:pic>
      <p:pic>
        <p:nvPicPr>
          <p:cNvPr id="7" name="Content Placeholder 6" descr="barcelona-die-photo-color.jpg">
            <a:extLst>
              <a:ext uri="{FF2B5EF4-FFF2-40B4-BE49-F238E27FC236}">
                <a16:creationId xmlns:a16="http://schemas.microsoft.com/office/drawing/2014/main" id="{C6417FA3-39B1-6D45-9DA2-163CD534EF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000" y="1295400"/>
            <a:ext cx="2750634" cy="2682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1053D4-126F-0E4D-B740-AF659CD49455}"/>
              </a:ext>
            </a:extLst>
          </p:cNvPr>
          <p:cNvSpPr txBox="1"/>
          <p:nvPr/>
        </p:nvSpPr>
        <p:spPr>
          <a:xfrm>
            <a:off x="5241096" y="3947157"/>
            <a:ext cx="1898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0" dirty="0">
                <a:latin typeface="+mn-lt"/>
              </a:rPr>
              <a:t>AMD Barcelona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523DA-137B-E34F-AD56-10647B3CB6C3}"/>
              </a:ext>
            </a:extLst>
          </p:cNvPr>
          <p:cNvSpPr txBox="1"/>
          <p:nvPr/>
        </p:nvSpPr>
        <p:spPr>
          <a:xfrm>
            <a:off x="1025093" y="3947157"/>
            <a:ext cx="2592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0" dirty="0">
                <a:latin typeface="+mn-lt"/>
              </a:rPr>
              <a:t>A House in Barcelona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8BF07A-692C-6149-AA69-3B0C68AC1334}"/>
              </a:ext>
            </a:extLst>
          </p:cNvPr>
          <p:cNvSpPr txBox="1"/>
          <p:nvPr/>
        </p:nvSpPr>
        <p:spPr>
          <a:xfrm>
            <a:off x="1438860" y="878656"/>
            <a:ext cx="1764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Architecture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B4A8BB-EF8C-E847-9B7D-2CCB1BF2F26D}"/>
              </a:ext>
            </a:extLst>
          </p:cNvPr>
          <p:cNvSpPr txBox="1"/>
          <p:nvPr/>
        </p:nvSpPr>
        <p:spPr>
          <a:xfrm>
            <a:off x="4772923" y="878656"/>
            <a:ext cx="3110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Architecture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9803B0-A3A8-7E46-9AC4-28C62AF03925}"/>
              </a:ext>
            </a:extLst>
          </p:cNvPr>
          <p:cNvSpPr/>
          <p:nvPr/>
        </p:nvSpPr>
        <p:spPr>
          <a:xfrm>
            <a:off x="1025093" y="4704263"/>
            <a:ext cx="71335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altLang="en-US" b="0" dirty="0">
                <a:ea typeface="ＭＳ Ｐゴシック" panose="020B0600070205080204" pitchFamily="34" charset="-128"/>
              </a:rPr>
              <a:t>The science and art of designing, selecting, and interconnecting hardware components and designing the hardware/software interface to create a computing system that meets </a:t>
            </a:r>
            <a:r>
              <a:rPr lang="en-US" altLang="en-US" b="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functional</a:t>
            </a:r>
            <a:r>
              <a:rPr lang="en-US" altLang="en-US" b="0" dirty="0">
                <a:ea typeface="ＭＳ Ｐゴシック" panose="020B0600070205080204" pitchFamily="34" charset="-128"/>
              </a:rPr>
              <a:t>, </a:t>
            </a:r>
            <a:r>
              <a:rPr lang="en-US" altLang="en-US" b="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performance</a:t>
            </a:r>
            <a:r>
              <a:rPr lang="en-US" altLang="en-US" b="0" dirty="0">
                <a:ea typeface="ＭＳ Ｐゴシック" panose="020B0600070205080204" pitchFamily="34" charset="-128"/>
              </a:rPr>
              <a:t>, </a:t>
            </a:r>
            <a:r>
              <a:rPr lang="en-US" altLang="en-US" b="0" dirty="0">
                <a:solidFill>
                  <a:srgbClr val="669900"/>
                </a:solidFill>
                <a:ea typeface="ＭＳ Ｐゴシック" panose="020B0600070205080204" pitchFamily="34" charset="-128"/>
              </a:rPr>
              <a:t>energy consumption</a:t>
            </a:r>
            <a:r>
              <a:rPr lang="en-US" altLang="en-US" b="0" dirty="0">
                <a:ea typeface="ＭＳ Ｐゴシック" panose="020B0600070205080204" pitchFamily="34" charset="-128"/>
              </a:rPr>
              <a:t>, </a:t>
            </a:r>
            <a:r>
              <a:rPr lang="en-US" altLang="en-US" b="0" dirty="0">
                <a:solidFill>
                  <a:schemeClr val="accent4">
                    <a:lumMod val="75000"/>
                  </a:schemeClr>
                </a:solidFill>
                <a:ea typeface="ＭＳ Ｐゴシック" panose="020B0600070205080204" pitchFamily="34" charset="-128"/>
              </a:rPr>
              <a:t>cost</a:t>
            </a:r>
            <a:r>
              <a:rPr lang="en-US" altLang="en-US" b="0" dirty="0">
                <a:ea typeface="ＭＳ Ｐゴシック" panose="020B0600070205080204" pitchFamily="34" charset="-128"/>
              </a:rPr>
              <a:t>, and </a:t>
            </a:r>
            <a:r>
              <a:rPr lang="en-US" altLang="en-US" b="0" dirty="0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other specific goals</a:t>
            </a:r>
            <a:r>
              <a:rPr lang="en-US" altLang="en-US" b="0" dirty="0">
                <a:ea typeface="ＭＳ Ｐゴシック" panose="020B0600070205080204" pitchFamily="34" charset="-128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05475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2654-A491-4004-175B-2DCE0BB85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08" y="6350"/>
            <a:ext cx="9144000" cy="707878"/>
          </a:xfrm>
        </p:spPr>
        <p:txBody>
          <a:bodyPr/>
          <a:lstStyle/>
          <a:p>
            <a:r>
              <a:rPr lang="en-US" dirty="0"/>
              <a:t>Where do you find computers today?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EE7DF-D491-68A0-21D4-4BD6BE35CA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23F4D-8533-2441-BBB4-63921714E1C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16386" name="Picture 2" descr="Meet Tesla's self-driving car computer and its two AI brains - CNET">
            <a:extLst>
              <a:ext uri="{FF2B5EF4-FFF2-40B4-BE49-F238E27FC236}">
                <a16:creationId xmlns:a16="http://schemas.microsoft.com/office/drawing/2014/main" id="{F67CB4FA-324C-3531-A4B6-F66758152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89856" y="3661812"/>
            <a:ext cx="4352544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7B48A5-EC6C-F186-DC3F-BC2F93A88727}"/>
              </a:ext>
            </a:extLst>
          </p:cNvPr>
          <p:cNvSpPr txBox="1"/>
          <p:nvPr/>
        </p:nvSpPr>
        <p:spPr>
          <a:xfrm>
            <a:off x="5754381" y="5779659"/>
            <a:ext cx="222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Tesla – FSD Chip</a:t>
            </a:r>
          </a:p>
        </p:txBody>
      </p:sp>
      <p:pic>
        <p:nvPicPr>
          <p:cNvPr id="16388" name="Picture 4" descr="Google I/O: fourth generation TPU announced and exaflopian pods launched -  Actu IA">
            <a:extLst>
              <a:ext uri="{FF2B5EF4-FFF2-40B4-BE49-F238E27FC236}">
                <a16:creationId xmlns:a16="http://schemas.microsoft.com/office/drawing/2014/main" id="{4B2D3072-6111-E023-DD44-9F261EAE3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4804" y="756645"/>
            <a:ext cx="2645251" cy="229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717F84-F6B5-9468-5107-217349C595A1}"/>
              </a:ext>
            </a:extLst>
          </p:cNvPr>
          <p:cNvSpPr txBox="1"/>
          <p:nvPr/>
        </p:nvSpPr>
        <p:spPr>
          <a:xfrm>
            <a:off x="750693" y="3052523"/>
            <a:ext cx="2265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– TPU v4</a:t>
            </a:r>
          </a:p>
        </p:txBody>
      </p:sp>
      <p:pic>
        <p:nvPicPr>
          <p:cNvPr id="16390" name="Picture 6" descr="A15 performance gains worthwhile; achieved by Apple pushing the chip hard -  9to5Mac">
            <a:extLst>
              <a:ext uri="{FF2B5EF4-FFF2-40B4-BE49-F238E27FC236}">
                <a16:creationId xmlns:a16="http://schemas.microsoft.com/office/drawing/2014/main" id="{0EF2261F-D36B-E24C-7C70-F1F3DFA7A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14970" y="833000"/>
            <a:ext cx="4648201" cy="214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D8030-F2EA-D811-E5FC-C97AB6FD18C3}"/>
              </a:ext>
            </a:extLst>
          </p:cNvPr>
          <p:cNvSpPr txBox="1"/>
          <p:nvPr/>
        </p:nvSpPr>
        <p:spPr>
          <a:xfrm>
            <a:off x="7259865" y="2898987"/>
            <a:ext cx="1661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Apple - A15</a:t>
            </a:r>
          </a:p>
        </p:txBody>
      </p:sp>
      <p:pic>
        <p:nvPicPr>
          <p:cNvPr id="16398" name="Picture 14" descr="Quest 2 Teardown Reveals New Cooling System &amp; Astoundingly Dense Interior –  Road to VR">
            <a:extLst>
              <a:ext uri="{FF2B5EF4-FFF2-40B4-BE49-F238E27FC236}">
                <a16:creationId xmlns:a16="http://schemas.microsoft.com/office/drawing/2014/main" id="{3DD416AE-7149-29EA-2D52-B9FDCFD83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866" y="3657756"/>
            <a:ext cx="3800104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35B47C-296D-A5C2-EFC8-A86865BDB5AE}"/>
              </a:ext>
            </a:extLst>
          </p:cNvPr>
          <p:cNvSpPr txBox="1"/>
          <p:nvPr/>
        </p:nvSpPr>
        <p:spPr>
          <a:xfrm>
            <a:off x="999207" y="5779658"/>
            <a:ext cx="2326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Oculus – Quest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68101A-3DA6-63B7-30C7-B1505F3465DC}"/>
              </a:ext>
            </a:extLst>
          </p:cNvPr>
          <p:cNvSpPr txBox="1"/>
          <p:nvPr/>
        </p:nvSpPr>
        <p:spPr>
          <a:xfrm>
            <a:off x="348242" y="6398567"/>
            <a:ext cx="79530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400" b="0" dirty="0">
                <a:solidFill>
                  <a:srgbClr val="C00000"/>
                </a:solidFill>
                <a:latin typeface="+mn-lt"/>
              </a:rPr>
              <a:t>Q: What has fueled progress in computer technology?</a:t>
            </a:r>
          </a:p>
        </p:txBody>
      </p:sp>
    </p:spTree>
    <p:extLst>
      <p:ext uri="{BB962C8B-B14F-4D97-AF65-F5344CB8AC3E}">
        <p14:creationId xmlns:p14="http://schemas.microsoft.com/office/powerpoint/2010/main" val="13350197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2E3C3-E790-F545-B6A0-220B52E11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08" y="6350"/>
            <a:ext cx="9144000" cy="707878"/>
          </a:xfrm>
        </p:spPr>
        <p:txBody>
          <a:bodyPr/>
          <a:lstStyle/>
          <a:p>
            <a:r>
              <a:rPr lang="en-US" dirty="0"/>
              <a:t>A Man Who Can See The Future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F9DD49-6487-0F47-B55B-3E027C73F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838200"/>
            <a:ext cx="4648200" cy="5562600"/>
          </a:xfrm>
        </p:spPr>
        <p:txBody>
          <a:bodyPr/>
          <a:lstStyle/>
          <a:p>
            <a:pPr marL="0" lvl="0" indent="0">
              <a:spcBef>
                <a:spcPct val="30000"/>
              </a:spcBef>
              <a:spcAft>
                <a:spcPct val="0"/>
              </a:spcAft>
              <a:buSzTx/>
              <a:buNone/>
              <a:defRPr/>
            </a:pPr>
            <a:r>
              <a:rPr lang="en-US" altLang="en-US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Gordon E. Moore, </a:t>
            </a:r>
            <a:r>
              <a:rPr lang="ja-JP" altLang="en-US" sz="24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2400" dirty="0">
                <a:solidFill>
                  <a:srgbClr val="0000FF"/>
                </a:solidFill>
                <a:ea typeface="ＭＳ Ｐゴシック" panose="020B0600070205080204" pitchFamily="34" charset="-128"/>
                <a:hlinkClick r:id="rId3"/>
              </a:rPr>
              <a:t>Cramming more components onto integrated circuits</a:t>
            </a:r>
            <a:r>
              <a:rPr lang="en-US" altLang="ja-JP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,</a:t>
            </a:r>
            <a:r>
              <a:rPr lang="ja-JP" altLang="en-US" sz="24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Electronics Magazine, 1965.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959E7-ABA7-864D-AE4C-E746B596CE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8CC90C-5CA1-A845-9BB1-1F134012CA2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82C483-9F72-5045-BC7F-10FDEEDF2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422887"/>
            <a:ext cx="6954334" cy="2325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14BE91-6302-EA49-B4AA-2939F4437E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6642" y="819924"/>
            <a:ext cx="3428542" cy="30360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DD43F9-23E9-814F-99DC-DE3C07C5198E}"/>
              </a:ext>
            </a:extLst>
          </p:cNvPr>
          <p:cNvSpPr txBox="1"/>
          <p:nvPr/>
        </p:nvSpPr>
        <p:spPr>
          <a:xfrm>
            <a:off x="-152400" y="3060442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1" dirty="0">
                <a:latin typeface="+mn-lt"/>
              </a:rPr>
              <a:t>With unit cost falling as the number of components per circuit rises, by 1975 economics may dictate squeezing as many as 65,000 components on a single silicon chip </a:t>
            </a:r>
          </a:p>
        </p:txBody>
      </p:sp>
    </p:spTree>
    <p:extLst>
      <p:ext uri="{BB962C8B-B14F-4D97-AF65-F5344CB8AC3E}">
        <p14:creationId xmlns:p14="http://schemas.microsoft.com/office/powerpoint/2010/main" val="22820568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852CA-1FCD-B445-B3D2-025F39958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08" y="6350"/>
            <a:ext cx="9144000" cy="646323"/>
          </a:xfrm>
        </p:spPr>
        <p:txBody>
          <a:bodyPr/>
          <a:lstStyle/>
          <a:p>
            <a:r>
              <a:rPr lang="en-US" sz="3600" dirty="0"/>
              <a:t>Moore’s Law: The Number of Transistors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C6898-2C78-7944-AF97-8408B4BC0F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23F4D-8533-2441-BBB4-63921714E1C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3FE54-33B5-0A41-A760-9177982509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730973"/>
            <a:ext cx="8153400" cy="603224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BD580F-B9CF-B543-A09D-DD488FB05EC8}"/>
              </a:ext>
            </a:extLst>
          </p:cNvPr>
          <p:cNvCxnSpPr/>
          <p:nvPr/>
        </p:nvCxnSpPr>
        <p:spPr bwMode="auto">
          <a:xfrm flipV="1">
            <a:off x="1371600" y="1828800"/>
            <a:ext cx="5943600" cy="411480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60C0238-1CF4-2B4B-A8F5-55026D8B8CD3}"/>
              </a:ext>
            </a:extLst>
          </p:cNvPr>
          <p:cNvGrpSpPr/>
          <p:nvPr/>
        </p:nvGrpSpPr>
        <p:grpSpPr>
          <a:xfrm>
            <a:off x="1199723" y="1191348"/>
            <a:ext cx="3199019" cy="4218852"/>
            <a:chOff x="1199723" y="1191348"/>
            <a:chExt cx="3199019" cy="42188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27A523-ED8F-7F43-918F-C5D8361C4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9723" y="2327964"/>
              <a:ext cx="1315080" cy="8727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778E2A-B324-1343-84F6-4145E5EBD0D3}"/>
                </a:ext>
              </a:extLst>
            </p:cNvPr>
            <p:cNvSpPr txBox="1"/>
            <p:nvPr/>
          </p:nvSpPr>
          <p:spPr>
            <a:xfrm>
              <a:off x="1203187" y="1191348"/>
              <a:ext cx="319555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solidFill>
                    <a:srgbClr val="C00000"/>
                  </a:solidFill>
                </a:rPr>
                <a:t>Transistor Revolution Begins</a:t>
              </a:r>
            </a:p>
            <a:p>
              <a:pPr algn="l"/>
              <a:r>
                <a:rPr lang="en-US" sz="2000" b="0" dirty="0"/>
                <a:t>Intel 4004 (1971)</a:t>
              </a:r>
            </a:p>
            <a:p>
              <a:pPr algn="l"/>
              <a:r>
                <a:rPr lang="en-US" sz="2000" b="0" dirty="0"/>
                <a:t>4 bits, 750 kHz</a:t>
              </a:r>
            </a:p>
            <a:p>
              <a:pPr algn="l"/>
              <a:r>
                <a:rPr lang="en-US" sz="2000" b="0" dirty="0"/>
                <a:t>used in calculators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7C398297-A313-A543-B61A-85F1A7D67B71}"/>
                </a:ext>
              </a:extLst>
            </p:cNvPr>
            <p:cNvSpPr/>
            <p:nvPr/>
          </p:nvSpPr>
          <p:spPr bwMode="auto">
            <a:xfrm>
              <a:off x="1199723" y="3124200"/>
              <a:ext cx="324277" cy="2286000"/>
            </a:xfrm>
            <a:prstGeom prst="down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98F761B-3134-CE49-8B3B-59435F724538}"/>
              </a:ext>
            </a:extLst>
          </p:cNvPr>
          <p:cNvGrpSpPr/>
          <p:nvPr/>
        </p:nvGrpSpPr>
        <p:grpSpPr>
          <a:xfrm>
            <a:off x="1524000" y="2814143"/>
            <a:ext cx="3106679" cy="2540245"/>
            <a:chOff x="1524000" y="2814143"/>
            <a:chExt cx="3106679" cy="254024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2AC3DE8-E685-F641-B6CD-A283D1B71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000" y="3145185"/>
              <a:ext cx="1752600" cy="116308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D00D14-2442-5D40-8A79-0BE3AAC29AFD}"/>
                </a:ext>
              </a:extLst>
            </p:cNvPr>
            <p:cNvSpPr txBox="1"/>
            <p:nvPr/>
          </p:nvSpPr>
          <p:spPr>
            <a:xfrm>
              <a:off x="2667000" y="2814143"/>
              <a:ext cx="19636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/>
                <a:t>Intel 8086 (1976)</a:t>
              </a:r>
            </a:p>
            <a:p>
              <a:r>
                <a:rPr lang="en-US" sz="2000" b="0" dirty="0"/>
                <a:t>16 bits, 5 MHz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44A70B76-01F0-314B-B506-4172766EA13C}"/>
                </a:ext>
              </a:extLst>
            </p:cNvPr>
            <p:cNvSpPr/>
            <p:nvPr/>
          </p:nvSpPr>
          <p:spPr bwMode="auto">
            <a:xfrm>
              <a:off x="1763459" y="4298526"/>
              <a:ext cx="370141" cy="1055862"/>
            </a:xfrm>
            <a:prstGeom prst="down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9525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>
          <a:xfrm>
            <a:off x="-3208" y="6350"/>
            <a:ext cx="9144000" cy="646323"/>
          </a:xfrm>
        </p:spPr>
        <p:txBody>
          <a:bodyPr/>
          <a:lstStyle/>
          <a:p>
            <a:pPr eaLnBrk="1" hangingPunct="1"/>
            <a:r>
              <a:rPr lang="en-US" sz="3600" dirty="0">
                <a:ea typeface="ＭＳ Ｐゴシック" pitchFamily="-84" charset="-128"/>
                <a:cs typeface="ＭＳ Ｐゴシック" pitchFamily="-84" charset="-128"/>
              </a:rPr>
              <a:t>Revolution II: Implicit Parallelism </a:t>
            </a:r>
          </a:p>
        </p:txBody>
      </p:sp>
      <p:sp>
        <p:nvSpPr>
          <p:cNvPr id="3686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49192" y="649209"/>
            <a:ext cx="8839200" cy="55626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dirty="0">
                <a:ea typeface="ＭＳ Ｐゴシック" pitchFamily="-84" charset="-128"/>
                <a:cs typeface="ＭＳ Ｐゴシック" pitchFamily="-84" charset="-128"/>
              </a:rPr>
              <a:t>Pinnacle of Single-Core Microprocessors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ea typeface="ＭＳ Ｐゴシック" pitchFamily="-84" charset="-128"/>
                <a:cs typeface="ＭＳ Ｐゴシック" pitchFamily="-84" charset="-128"/>
              </a:rPr>
              <a:t>Intel </a:t>
            </a:r>
            <a:r>
              <a:rPr lang="en-US" sz="2000" dirty="0" err="1">
                <a:ea typeface="ＭＳ Ｐゴシック" pitchFamily="-84" charset="-128"/>
                <a:cs typeface="ＭＳ Ｐゴシック" pitchFamily="-84" charset="-128"/>
              </a:rPr>
              <a:t>Pentium4</a:t>
            </a:r>
            <a:r>
              <a:rPr lang="en-US" sz="2000" dirty="0">
                <a:ea typeface="ＭＳ Ｐゴシック" pitchFamily="-84" charset="-128"/>
                <a:cs typeface="ＭＳ Ｐゴシック" pitchFamily="-84" charset="-128"/>
              </a:rPr>
              <a:t> (2003)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Application: desktop/server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Technology: </a:t>
            </a:r>
            <a:r>
              <a:rPr lang="en-US" sz="1800" dirty="0" err="1"/>
              <a:t>90nm</a:t>
            </a:r>
            <a:r>
              <a:rPr lang="en-US" sz="1800" dirty="0"/>
              <a:t> (1/</a:t>
            </a:r>
            <a:r>
              <a:rPr lang="en-US" sz="1800" dirty="0" err="1"/>
              <a:t>100x</a:t>
            </a:r>
            <a:r>
              <a:rPr lang="en-US" sz="1800" dirty="0"/>
              <a:t>)</a:t>
            </a:r>
          </a:p>
          <a:p>
            <a:pPr lvl="1" eaLnBrk="1" hangingPunct="1">
              <a:lnSpc>
                <a:spcPct val="90000"/>
              </a:lnSpc>
            </a:pPr>
            <a:endParaRPr lang="en-US" sz="1800" dirty="0"/>
          </a:p>
          <a:p>
            <a:pPr lvl="1" eaLnBrk="1" hangingPunct="1">
              <a:lnSpc>
                <a:spcPct val="90000"/>
              </a:lnSpc>
            </a:pPr>
            <a:r>
              <a:rPr lang="en-US" sz="1800" dirty="0" err="1"/>
              <a:t>55M</a:t>
            </a:r>
            <a:r>
              <a:rPr lang="en-US" sz="1800" dirty="0"/>
              <a:t> transistors (</a:t>
            </a:r>
            <a:r>
              <a:rPr lang="en-US" sz="1800" dirty="0" err="1"/>
              <a:t>20,000x</a:t>
            </a:r>
            <a:r>
              <a:rPr lang="en-US" sz="1800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101 </a:t>
            </a:r>
            <a:r>
              <a:rPr lang="en-US" sz="1800" dirty="0" err="1"/>
              <a:t>mm</a:t>
            </a:r>
            <a:r>
              <a:rPr lang="en-US" sz="1800" baseline="30000" dirty="0" err="1"/>
              <a:t>2</a:t>
            </a:r>
            <a:r>
              <a:rPr lang="en-US" sz="1800" baseline="30000" dirty="0"/>
              <a:t> </a:t>
            </a:r>
            <a:r>
              <a:rPr lang="en-US" sz="1800" dirty="0"/>
              <a:t>(</a:t>
            </a:r>
            <a:r>
              <a:rPr lang="en-US" sz="1800" dirty="0" err="1"/>
              <a:t>10x</a:t>
            </a:r>
            <a:r>
              <a:rPr lang="en-US" sz="1800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3.4 GHz (</a:t>
            </a:r>
            <a:r>
              <a:rPr lang="en-US" sz="1800" dirty="0" err="1"/>
              <a:t>10,000x</a:t>
            </a:r>
            <a:r>
              <a:rPr lang="en-US" sz="1800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1.2 Volts (1/</a:t>
            </a:r>
            <a:r>
              <a:rPr lang="en-US" sz="1800" dirty="0" err="1"/>
              <a:t>10x</a:t>
            </a:r>
            <a:r>
              <a:rPr lang="en-US" sz="1800" dirty="0"/>
              <a:t>)</a:t>
            </a:r>
          </a:p>
          <a:p>
            <a:pPr lvl="1" eaLnBrk="1" hangingPunct="1">
              <a:lnSpc>
                <a:spcPct val="90000"/>
              </a:lnSpc>
            </a:pPr>
            <a:endParaRPr lang="en-US" sz="1800" dirty="0"/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32/64-bit data (</a:t>
            </a:r>
            <a:r>
              <a:rPr lang="en-US" sz="1800" dirty="0" err="1"/>
              <a:t>16x</a:t>
            </a:r>
            <a:r>
              <a:rPr lang="en-US" sz="1800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22-stage pipelined </a:t>
            </a:r>
            <a:r>
              <a:rPr lang="en-US" sz="1800" dirty="0" err="1"/>
              <a:t>datapath</a:t>
            </a:r>
            <a:endParaRPr lang="en-US" sz="1800" dirty="0"/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3 instructions per cycle (superscalar)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Two levels of on-chip cache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data-parallel vector (SIMD) instructions, hyperthreading</a:t>
            </a:r>
          </a:p>
        </p:txBody>
      </p:sp>
      <p:sp>
        <p:nvSpPr>
          <p:cNvPr id="36867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458200" y="6477000"/>
            <a:ext cx="609600" cy="304800"/>
          </a:xfrm>
          <a:noFill/>
        </p:spPr>
        <p:txBody>
          <a:bodyPr/>
          <a:lstStyle/>
          <a:p>
            <a:fld id="{02DACF45-1FA9-7F41-81B9-A4FA42AA6063}" type="slidenum">
              <a:rPr lang="en-US" smtClean="0">
                <a:latin typeface="Tahoma" pitchFamily="-84" charset="0"/>
              </a:rPr>
              <a:pPr/>
              <a:t>6</a:t>
            </a:fld>
            <a:endParaRPr lang="en-US" dirty="0">
              <a:solidFill>
                <a:schemeClr val="tx1"/>
              </a:solidFill>
              <a:latin typeface="Tahoma" pitchFamily="-84" charset="0"/>
            </a:endParaRPr>
          </a:p>
        </p:txBody>
      </p:sp>
      <p:pic>
        <p:nvPicPr>
          <p:cNvPr id="3687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8925" y="1219200"/>
            <a:ext cx="3394075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1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572000" y="1752600"/>
            <a:ext cx="42672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742950" lvl="1" indent="-285750" algn="l" eaLnBrk="1" hangingPunct="1">
              <a:spcBef>
                <a:spcPct val="20000"/>
              </a:spcBef>
              <a:buClr>
                <a:srgbClr val="030305"/>
              </a:buClr>
              <a:buFontTx/>
              <a:buChar char="•"/>
            </a:pPr>
            <a:endParaRPr lang="en-US" sz="2000">
              <a:solidFill>
                <a:srgbClr val="030305"/>
              </a:solidFill>
              <a:latin typeface="Tahoma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085996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1EE35-24BC-CC42-8B1F-24B7FAE6B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08" y="6350"/>
            <a:ext cx="9144000" cy="646323"/>
          </a:xfrm>
        </p:spPr>
        <p:txBody>
          <a:bodyPr/>
          <a:lstStyle/>
          <a:p>
            <a:r>
              <a:rPr lang="en-US" sz="3600" dirty="0"/>
              <a:t>The End of Moore’s Law? Physical Limits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6C90B-26E4-FA42-904B-F336B71961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23F4D-8533-2441-BBB4-63921714E1C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76798-AEE8-1447-B1F4-C49B9B3B0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00200"/>
            <a:ext cx="8707477" cy="43319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0449DB-CE9A-8B40-B93D-EDF8E9394F0E}"/>
              </a:ext>
            </a:extLst>
          </p:cNvPr>
          <p:cNvSpPr/>
          <p:nvPr/>
        </p:nvSpPr>
        <p:spPr>
          <a:xfrm>
            <a:off x="2971800" y="926381"/>
            <a:ext cx="33425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Transistor Size over Time</a:t>
            </a:r>
          </a:p>
        </p:txBody>
      </p:sp>
    </p:spTree>
    <p:extLst>
      <p:ext uri="{BB962C8B-B14F-4D97-AF65-F5344CB8AC3E}">
        <p14:creationId xmlns:p14="http://schemas.microsoft.com/office/powerpoint/2010/main" val="91410087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9B058-3D72-EC49-98DF-5702C2D63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Moore’s Law 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73495-8F49-9B44-A40F-D386F096BA5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B3C0331-D576-7844-BFC3-04CFD80F6911}" type="slidenum">
              <a:rPr lang="en-US" smtClean="0"/>
              <a:pPr/>
              <a:t>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8002A-A24B-7545-A754-45F0114A3B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555"/>
          <a:stretch/>
        </p:blipFill>
        <p:spPr>
          <a:xfrm>
            <a:off x="0" y="914400"/>
            <a:ext cx="9139986" cy="52578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F966197-97B1-0643-8738-1A138EA358C5}"/>
              </a:ext>
            </a:extLst>
          </p:cNvPr>
          <p:cNvSpPr txBox="1"/>
          <p:nvPr/>
        </p:nvSpPr>
        <p:spPr>
          <a:xfrm>
            <a:off x="5943600" y="6324600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  <a:hlinkClick r:id="rId4"/>
              </a:rPr>
              <a:t>data c/o WikiChip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77D44B92-376F-F54D-9DD4-36FFB26893A7}"/>
              </a:ext>
            </a:extLst>
          </p:cNvPr>
          <p:cNvSpPr/>
          <p:nvPr/>
        </p:nvSpPr>
        <p:spPr bwMode="auto">
          <a:xfrm>
            <a:off x="7601664" y="3914303"/>
            <a:ext cx="841990" cy="715089"/>
          </a:xfrm>
          <a:prstGeom prst="wedgeRoundRectCallout">
            <a:avLst>
              <a:gd name="adj1" fmla="val -278619"/>
              <a:gd name="adj2" fmla="val -187335"/>
              <a:gd name="adj3" fmla="val 16667"/>
            </a:avLst>
          </a:prstGeom>
          <a:solidFill>
            <a:srgbClr val="F2AE2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Apple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 err="1">
                <a:latin typeface="Arial" charset="0"/>
              </a:rPr>
              <a:t>A12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7618B08-3DE9-344A-9698-C32A37CA44B6}"/>
              </a:ext>
            </a:extLst>
          </p:cNvPr>
          <p:cNvSpPr/>
          <p:nvPr/>
        </p:nvSpPr>
        <p:spPr bwMode="auto">
          <a:xfrm>
            <a:off x="7587809" y="3062644"/>
            <a:ext cx="841990" cy="715089"/>
          </a:xfrm>
          <a:prstGeom prst="wedgeRoundRectCallout">
            <a:avLst>
              <a:gd name="adj1" fmla="val -140401"/>
              <a:gd name="adj2" fmla="val -94337"/>
              <a:gd name="adj3" fmla="val 16667"/>
            </a:avLst>
          </a:prstGeom>
          <a:solidFill>
            <a:srgbClr val="F2AE2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Apple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 err="1">
                <a:latin typeface="Arial" charset="0"/>
              </a:rPr>
              <a:t>M1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1940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D51E-FD8C-B333-A2D0-B3A1AF413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08" y="6350"/>
            <a:ext cx="9144000" cy="707878"/>
          </a:xfrm>
        </p:spPr>
        <p:txBody>
          <a:bodyPr/>
          <a:lstStyle/>
          <a:p>
            <a:r>
              <a:rPr lang="en-US" dirty="0"/>
              <a:t>Apple M1 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36B82-574F-B77D-134D-2AFC3EDEC5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23F4D-8533-2441-BBB4-63921714E1C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17412" name="Picture 4" descr="New MacBook Pro driven by M1 Pro &amp; M1 Max processors | AppleInsider">
            <a:extLst>
              <a:ext uri="{FF2B5EF4-FFF2-40B4-BE49-F238E27FC236}">
                <a16:creationId xmlns:a16="http://schemas.microsoft.com/office/drawing/2014/main" id="{98F0F5E1-00DE-2217-F20E-E82E738AD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77724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3122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propos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oposal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roposal 1">
        <a:dk1>
          <a:srgbClr val="001932"/>
        </a:dk1>
        <a:lt1>
          <a:srgbClr val="FFFFFF"/>
        </a:lt1>
        <a:dk2>
          <a:srgbClr val="2181B7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BC1D8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6666FF"/>
        </a:hlink>
        <a:folHlink>
          <a:srgbClr val="1C6D9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2">
        <a:dk1>
          <a:srgbClr val="000000"/>
        </a:dk1>
        <a:lt1>
          <a:srgbClr val="FFFFFF"/>
        </a:lt1>
        <a:dk2>
          <a:srgbClr val="000066"/>
        </a:dk2>
        <a:lt2>
          <a:srgbClr val="969696"/>
        </a:lt2>
        <a:accent1>
          <a:srgbClr val="666699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B9B9E7"/>
        </a:accent6>
        <a:hlink>
          <a:srgbClr val="CC00C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4">
        <a:dk1>
          <a:srgbClr val="000000"/>
        </a:dk1>
        <a:lt1>
          <a:srgbClr val="FFFFCC"/>
        </a:lt1>
        <a:dk2>
          <a:srgbClr val="FF6600"/>
        </a:dk2>
        <a:lt2>
          <a:srgbClr val="333300"/>
        </a:lt2>
        <a:accent1>
          <a:srgbClr val="800000"/>
        </a:accent1>
        <a:accent2>
          <a:srgbClr val="CC6600"/>
        </a:accent2>
        <a:accent3>
          <a:srgbClr val="FFFFE2"/>
        </a:accent3>
        <a:accent4>
          <a:srgbClr val="000000"/>
        </a:accent4>
        <a:accent5>
          <a:srgbClr val="C0AAAA"/>
        </a:accent5>
        <a:accent6>
          <a:srgbClr val="B95C00"/>
        </a:accent6>
        <a:hlink>
          <a:srgbClr val="8080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5">
        <a:dk1>
          <a:srgbClr val="1C3956"/>
        </a:dk1>
        <a:lt1>
          <a:srgbClr val="FFFFFF"/>
        </a:lt1>
        <a:dk2>
          <a:srgbClr val="003366"/>
        </a:dk2>
        <a:lt2>
          <a:srgbClr val="DDDDDD"/>
        </a:lt2>
        <a:accent1>
          <a:srgbClr val="3D7CBB"/>
        </a:accent1>
        <a:accent2>
          <a:srgbClr val="00152A"/>
        </a:accent2>
        <a:accent3>
          <a:srgbClr val="AAADB8"/>
        </a:accent3>
        <a:accent4>
          <a:srgbClr val="DADADA"/>
        </a:accent4>
        <a:accent5>
          <a:srgbClr val="AFBFDA"/>
        </a:accent5>
        <a:accent6>
          <a:srgbClr val="001225"/>
        </a:accent6>
        <a:hlink>
          <a:srgbClr val="33CCCC"/>
        </a:hlink>
        <a:folHlink>
          <a:srgbClr val="96B9D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6">
        <a:dk1>
          <a:srgbClr val="000000"/>
        </a:dk1>
        <a:lt1>
          <a:srgbClr val="FFFFFF"/>
        </a:lt1>
        <a:dk2>
          <a:srgbClr val="440044"/>
        </a:dk2>
        <a:lt2>
          <a:srgbClr val="491D49"/>
        </a:lt2>
        <a:accent1>
          <a:srgbClr val="9D9DBD"/>
        </a:accent1>
        <a:accent2>
          <a:srgbClr val="14213C"/>
        </a:accent2>
        <a:accent3>
          <a:srgbClr val="FFFFFF"/>
        </a:accent3>
        <a:accent4>
          <a:srgbClr val="000000"/>
        </a:accent4>
        <a:accent5>
          <a:srgbClr val="CCCCDB"/>
        </a:accent5>
        <a:accent6>
          <a:srgbClr val="111D35"/>
        </a:accent6>
        <a:hlink>
          <a:srgbClr val="666699"/>
        </a:hlink>
        <a:folHlink>
          <a:srgbClr val="DBDBF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7">
        <a:dk1>
          <a:srgbClr val="000000"/>
        </a:dk1>
        <a:lt1>
          <a:srgbClr val="FFFFFF"/>
        </a:lt1>
        <a:dk2>
          <a:srgbClr val="000000"/>
        </a:dk2>
        <a:lt2>
          <a:srgbClr val="001A00"/>
        </a:lt2>
        <a:accent1>
          <a:srgbClr val="339966"/>
        </a:accent1>
        <a:accent2>
          <a:srgbClr val="003300"/>
        </a:accent2>
        <a:accent3>
          <a:srgbClr val="FFFFFF"/>
        </a:accent3>
        <a:accent4>
          <a:srgbClr val="000000"/>
        </a:accent4>
        <a:accent5>
          <a:srgbClr val="ADCAB8"/>
        </a:accent5>
        <a:accent6>
          <a:srgbClr val="002D00"/>
        </a:accent6>
        <a:hlink>
          <a:srgbClr val="FF9933"/>
        </a:hlink>
        <a:folHlink>
          <a:srgbClr val="AFE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8">
        <a:dk1>
          <a:srgbClr val="000000"/>
        </a:dk1>
        <a:lt1>
          <a:srgbClr val="FFFFFF"/>
        </a:lt1>
        <a:dk2>
          <a:srgbClr val="000000"/>
        </a:dk2>
        <a:lt2>
          <a:srgbClr val="FFCC00"/>
        </a:lt2>
        <a:accent1>
          <a:srgbClr val="FF9900"/>
        </a:accent1>
        <a:accent2>
          <a:srgbClr val="D60093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C20085"/>
        </a:accent6>
        <a:hlink>
          <a:srgbClr val="9966FF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9">
        <a:dk1>
          <a:srgbClr val="001932"/>
        </a:dk1>
        <a:lt1>
          <a:srgbClr val="FFFFFF"/>
        </a:lt1>
        <a:dk2>
          <a:srgbClr val="1A6690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BB8C6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FFCDC0"/>
        </a:hlink>
        <a:folHlink>
          <a:srgbClr val="16547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10">
        <a:dk1>
          <a:srgbClr val="000000"/>
        </a:dk1>
        <a:lt1>
          <a:srgbClr val="FFFFFF"/>
        </a:lt1>
        <a:dk2>
          <a:srgbClr val="114663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AB0B7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FFCDC0"/>
        </a:hlink>
        <a:folHlink>
          <a:srgbClr val="16547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11">
        <a:dk1>
          <a:srgbClr val="000000"/>
        </a:dk1>
        <a:lt1>
          <a:srgbClr val="FFFFFF"/>
        </a:lt1>
        <a:dk2>
          <a:srgbClr val="114663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AB0B7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FFBFAD"/>
        </a:hlink>
        <a:folHlink>
          <a:srgbClr val="0E36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12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1B0FF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19FE7"/>
        </a:accent6>
        <a:hlink>
          <a:srgbClr val="0033CC"/>
        </a:hlink>
        <a:folHlink>
          <a:srgbClr val="0E36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13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1B0FF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19FE7"/>
        </a:accent6>
        <a:hlink>
          <a:srgbClr val="003399"/>
        </a:hlink>
        <a:folHlink>
          <a:srgbClr val="0E36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14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1B0FF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19FE7"/>
        </a:accent6>
        <a:hlink>
          <a:srgbClr val="00339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15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8A00"/>
        </a:accent6>
        <a:hlink>
          <a:srgbClr val="00339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12642</TotalTime>
  <Words>368</Words>
  <Application>Microsoft Macintosh PowerPoint</Application>
  <PresentationFormat>Letter Paper (8.5x11 in)</PresentationFormat>
  <Paragraphs>65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Arial Narrow</vt:lpstr>
      <vt:lpstr>Comic Sans MS</vt:lpstr>
      <vt:lpstr>Garamond</vt:lpstr>
      <vt:lpstr>Tahoma</vt:lpstr>
      <vt:lpstr>Tekton</vt:lpstr>
      <vt:lpstr>Times New Roman</vt:lpstr>
      <vt:lpstr>Wingdings</vt:lpstr>
      <vt:lpstr>Wingdings 2</vt:lpstr>
      <vt:lpstr>proposal</vt:lpstr>
      <vt:lpstr>PowerPoint Presentation</vt:lpstr>
      <vt:lpstr>What is Computer Architecture?</vt:lpstr>
      <vt:lpstr>Where do you find computers today?</vt:lpstr>
      <vt:lpstr>A Man Who Can See The Future</vt:lpstr>
      <vt:lpstr>Moore’s Law: The Number of Transistors</vt:lpstr>
      <vt:lpstr>Revolution II: Implicit Parallelism </vt:lpstr>
      <vt:lpstr>The End of Moore’s Law? Physical Limits</vt:lpstr>
      <vt:lpstr>Moore’s Law today</vt:lpstr>
      <vt:lpstr>Apple M1 MAX</vt:lpstr>
      <vt:lpstr>The End of Moore’s Law? Power Wall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subject>CMSC 411</dc:subject>
  <dc:creator>Ergun Simsek</dc:creator>
  <cp:keywords/>
  <dc:description/>
  <cp:lastModifiedBy>Microsoft Office User</cp:lastModifiedBy>
  <cp:revision>451</cp:revision>
  <cp:lastPrinted>2022-09-14T18:02:11Z</cp:lastPrinted>
  <dcterms:created xsi:type="dcterms:W3CDTF">2011-01-10T15:55:17Z</dcterms:created>
  <dcterms:modified xsi:type="dcterms:W3CDTF">2022-10-11T13:48:41Z</dcterms:modified>
  <cp:category/>
</cp:coreProperties>
</file>